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11"/>
  </p:notesMasterIdLst>
  <p:sldIdLst>
    <p:sldId id="256" r:id="rId5"/>
    <p:sldId id="270" r:id="rId6"/>
    <p:sldId id="271" r:id="rId7"/>
    <p:sldId id="272" r:id="rId8"/>
    <p:sldId id="273" r:id="rId9"/>
    <p:sldId id="274" r:id="rId10"/>
    <p:sldId id="275" r:id="rId12"/>
    <p:sldId id="276" r:id="rId13"/>
    <p:sldId id="277" r:id="rId14"/>
    <p:sldId id="278" r:id="rId15"/>
    <p:sldId id="279" r:id="rId16"/>
    <p:sldId id="280" r:id="rId17"/>
    <p:sldId id="303" r:id="rId18"/>
    <p:sldId id="304" r:id="rId19"/>
    <p:sldId id="281" r:id="rId20"/>
    <p:sldId id="282" r:id="rId21"/>
    <p:sldId id="302" r:id="rId22"/>
    <p:sldId id="326" r:id="rId23"/>
    <p:sldId id="305" r:id="rId24"/>
    <p:sldId id="283" r:id="rId25"/>
    <p:sldId id="284" r:id="rId26"/>
    <p:sldId id="344" r:id="rId27"/>
    <p:sldId id="363" r:id="rId28"/>
    <p:sldId id="364" r:id="rId29"/>
    <p:sldId id="365" r:id="rId30"/>
    <p:sldId id="366" r:id="rId31"/>
    <p:sldId id="285" r:id="rId32"/>
    <p:sldId id="286" r:id="rId33"/>
    <p:sldId id="345" r:id="rId34"/>
    <p:sldId id="287" r:id="rId35"/>
    <p:sldId id="325" r:id="rId36"/>
    <p:sldId id="293" r:id="rId37"/>
    <p:sldId id="294" r:id="rId38"/>
    <p:sldId id="288" r:id="rId39"/>
    <p:sldId id="289" r:id="rId40"/>
    <p:sldId id="290" r:id="rId41"/>
    <p:sldId id="291" r:id="rId42"/>
    <p:sldId id="300" r:id="rId43"/>
    <p:sldId id="322" r:id="rId44"/>
    <p:sldId id="323" r:id="rId45"/>
    <p:sldId id="360" r:id="rId46"/>
    <p:sldId id="269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03"/>
            <p14:sldId id="304"/>
            <p14:sldId id="281"/>
            <p14:sldId id="282"/>
            <p14:sldId id="302"/>
            <p14:sldId id="326"/>
            <p14:sldId id="305"/>
            <p14:sldId id="283"/>
            <p14:sldId id="284"/>
            <p14:sldId id="344"/>
            <p14:sldId id="363"/>
            <p14:sldId id="364"/>
            <p14:sldId id="365"/>
            <p14:sldId id="366"/>
            <p14:sldId id="285"/>
            <p14:sldId id="286"/>
            <p14:sldId id="345"/>
            <p14:sldId id="287"/>
            <p14:sldId id="325"/>
            <p14:sldId id="293"/>
            <p14:sldId id="294"/>
            <p14:sldId id="288"/>
            <p14:sldId id="289"/>
            <p14:sldId id="290"/>
            <p14:sldId id="291"/>
            <p14:sldId id="300"/>
            <p14:sldId id="322"/>
            <p14:sldId id="323"/>
            <p14:sldId id="360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86" d="100"/>
          <a:sy n="86" d="100"/>
        </p:scale>
        <p:origin x="-1122" y="-78"/>
      </p:cViewPr>
      <p:guideLst>
        <p:guide orient="horz" pos="2160"/>
        <p:guide pos="2917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tableStyles" Target="tableStyles.xml"/><Relationship Id="rId5" Type="http://schemas.openxmlformats.org/officeDocument/2006/relationships/slide" Target="slides/slide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5T21:09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675 635,'0'1,"-3"-1,-2 1,-7 1,1-1,-3 0,2 0,3-1,1 0,3 0,3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8.emf"/><Relationship Id="rId1" Type="http://schemas.openxmlformats.org/officeDocument/2006/relationships/oleObject" Target="../embeddings/oleObject1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4.pn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4.v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8.bin"/><Relationship Id="rId3" Type="http://schemas.openxmlformats.org/officeDocument/2006/relationships/tags" Target="../tags/tag2.xml"/><Relationship Id="rId2" Type="http://schemas.openxmlformats.org/officeDocument/2006/relationships/image" Target="../media/image37.png"/><Relationship Id="rId1" Type="http://schemas.openxmlformats.org/officeDocument/2006/relationships/tags" Target="../tags/tag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1.wmf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0.bin"/><Relationship Id="rId3" Type="http://schemas.openxmlformats.org/officeDocument/2006/relationships/image" Target="../media/image39.wmf"/><Relationship Id="rId2" Type="http://schemas.openxmlformats.org/officeDocument/2006/relationships/oleObject" Target="../embeddings/oleObject19.bin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8.emf"/><Relationship Id="rId1" Type="http://schemas.openxmlformats.org/officeDocument/2006/relationships/oleObject" Target="../embeddings/oleObject2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4.pn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hdphoto" Target="../media/image45.wdp"/><Relationship Id="rId1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0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49.wmf"/><Relationship Id="rId1" Type="http://schemas.openxmlformats.org/officeDocument/2006/relationships/oleObject" Target="../embeddings/oleObject23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hyperlink" Target="http://baike.baidu.com/view/3314.htm" TargetMode="External"/><Relationship Id="rId1" Type="http://schemas.openxmlformats.org/officeDocument/2006/relationships/hyperlink" Target="http://baike.baidu.com/view/817251.htm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7851" y="786671"/>
            <a:ext cx="8134672" cy="1728191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11910" y="2919730"/>
            <a:ext cx="6635750" cy="304482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洪奇军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电信：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15336522915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短号：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学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号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@st.zju.edu.cn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ftp://10.78.18.200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【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ISE14.7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】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ftp://10.78.18.201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stu:stu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）</a:t>
            </a:r>
            <a:endParaRPr lang="en-US" altLang="zh-CN" sz="3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2021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15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日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571" y="219487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2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、基本开关电路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18812" y="404664"/>
            <a:ext cx="8429652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二极管和三极管组成“与非”门电路</a:t>
            </a: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6000750" y="2667720"/>
          <a:ext cx="2643188" cy="38576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60797"/>
                <a:gridCol w="660797"/>
                <a:gridCol w="660797"/>
                <a:gridCol w="660797"/>
              </a:tblGrid>
              <a:tr h="486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i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8" name="直接连接符 3"/>
          <p:cNvCxnSpPr/>
          <p:nvPr/>
        </p:nvCxnSpPr>
        <p:spPr>
          <a:xfrm>
            <a:off x="4143375" y="1923802"/>
            <a:ext cx="75565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3"/>
          <p:cNvSpPr txBox="1"/>
          <p:nvPr/>
        </p:nvSpPr>
        <p:spPr>
          <a:xfrm>
            <a:off x="457200" y="1212602"/>
            <a:ext cx="8229600" cy="1712913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将表中输入输出按正逻辑代入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，可得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的逻辑关系是“与非”：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 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457200" y="1212602"/>
            <a:ext cx="8229600" cy="1784350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均接高电平时，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为高电平，三极管 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进入饱和导通状态。输入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和输出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的电平关系如右表</a:t>
            </a:r>
            <a:endParaRPr lang="zh-CN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457200" y="1211015"/>
            <a:ext cx="8229600" cy="14128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与门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非门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按下图连接，构成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与非门</a:t>
            </a:r>
            <a:endParaRPr lang="zh-CN" altLang="en-US" sz="2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7470" name="Object 5"/>
          <p:cNvGraphicFramePr>
            <a:graphicFrameLocks noChangeAspect="1"/>
          </p:cNvGraphicFramePr>
          <p:nvPr/>
        </p:nvGraphicFramePr>
        <p:xfrm>
          <a:off x="285750" y="2699469"/>
          <a:ext cx="5665788" cy="382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Visio" r:id="rId1" imgW="2151380" imgH="1245870" progId="">
                  <p:embed/>
                </p:oleObj>
              </mc:Choice>
              <mc:Fallback>
                <p:oleObj name="Visio" r:id="rId1" imgW="2151380" imgH="1245870" progId="">
                  <p:embed/>
                  <p:pic>
                    <p:nvPicPr>
                      <p:cNvPr id="0" name="图片 30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699469"/>
                        <a:ext cx="5665788" cy="382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278459"/>
            <a:ext cx="8229600" cy="1214437"/>
          </a:xfrm>
        </p:spPr>
        <p:txBody>
          <a:bodyPr/>
          <a:lstStyle/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None/>
              <a:defRPr/>
            </a:pPr>
            <a:r>
              <a:rPr lang="zh-CN" altLang="en-US" sz="2400" dirty="0" smtClean="0"/>
              <a:t>在实验箱中，用二极管、三极管及电阻等分别构成如下电路并测试，同时记录有关数据。</a:t>
            </a:r>
            <a:endParaRPr lang="en-US" altLang="zh-CN" sz="2400" dirty="0" smtClean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470142"/>
            <a:ext cx="8001056" cy="582594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dirty="0" err="1" smtClean="0"/>
              <a:t>实验内容与测试步骤</a:t>
            </a:r>
            <a:endParaRPr dirty="0"/>
          </a:p>
        </p:txBody>
      </p:sp>
      <p:sp>
        <p:nvSpPr>
          <p:cNvPr id="7" name="矩形 6"/>
          <p:cNvSpPr/>
          <p:nvPr/>
        </p:nvSpPr>
        <p:spPr>
          <a:xfrm>
            <a:off x="457200" y="2500313"/>
            <a:ext cx="8143875" cy="3087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用二极管实现正逻辑“与门”</a:t>
            </a:r>
            <a:endParaRPr lang="zh-CN" altLang="en-US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用二极管实现正逻辑“或门”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用晶体管实现正逻辑“与非门”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三极管极性测量</a:t>
            </a:r>
            <a:endParaRPr lang="zh-CN" altLang="en-US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520" y="1214438"/>
            <a:ext cx="4746947" cy="5643562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根据右图在实验箱中通过导线连接电路，检查二极管、电源电压和极性、电阻值等是否连接正确 </a:t>
            </a:r>
            <a:endParaRPr lang="en-US" altLang="zh-CN" sz="2200" dirty="0" smtClean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200" dirty="0" err="1" smtClean="0">
                <a:latin typeface="+mn-ea"/>
                <a:ea typeface="+mn-ea"/>
              </a:rPr>
              <a:t>Vcc</a:t>
            </a:r>
            <a:r>
              <a:rPr lang="zh-CN" altLang="en-US" sz="2200" dirty="0" smtClean="0">
                <a:latin typeface="+mn-ea"/>
                <a:ea typeface="+mn-ea"/>
              </a:rPr>
              <a:t>接</a:t>
            </a:r>
            <a:r>
              <a:rPr lang="zh-CN" altLang="en-US" sz="2200" dirty="0">
                <a:latin typeface="+mn-ea"/>
                <a:ea typeface="+mn-ea"/>
              </a:rPr>
              <a:t>实验箱</a:t>
            </a:r>
            <a:r>
              <a:rPr lang="zh-CN" altLang="en-US" sz="2200" dirty="0" smtClean="0">
                <a:latin typeface="+mn-ea"/>
                <a:ea typeface="+mn-ea"/>
              </a:rPr>
              <a:t>中</a:t>
            </a:r>
            <a:r>
              <a:rPr lang="en-US" altLang="zh-CN" sz="2200" dirty="0" smtClean="0">
                <a:latin typeface="+mn-ea"/>
                <a:ea typeface="+mn-ea"/>
              </a:rPr>
              <a:t>+</a:t>
            </a:r>
            <a:r>
              <a:rPr lang="en-US" altLang="zh-CN" sz="2200" dirty="0">
                <a:latin typeface="+mn-ea"/>
                <a:ea typeface="+mn-ea"/>
              </a:rPr>
              <a:t>5V</a:t>
            </a:r>
            <a:r>
              <a:rPr lang="zh-CN" altLang="en-US" sz="2200" dirty="0">
                <a:latin typeface="+mn-ea"/>
                <a:ea typeface="+mn-ea"/>
              </a:rPr>
              <a:t>直流</a:t>
            </a:r>
            <a:r>
              <a:rPr lang="zh-CN" altLang="en-US" sz="2200" dirty="0" smtClean="0">
                <a:latin typeface="+mn-ea"/>
                <a:ea typeface="+mn-ea"/>
              </a:rPr>
              <a:t>电源</a:t>
            </a:r>
            <a:r>
              <a:rPr lang="zh-CN" altLang="en-US" sz="2200" dirty="0">
                <a:latin typeface="+mn-ea"/>
                <a:ea typeface="+mn-ea"/>
              </a:rPr>
              <a:t>。</a:t>
            </a:r>
            <a:endParaRPr lang="zh-CN" altLang="en-US" sz="2200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输入高低电平通过</a:t>
            </a:r>
            <a:r>
              <a:rPr lang="zh-CN" altLang="en-US" sz="2400" dirty="0" smtClean="0">
                <a:latin typeface="+mn-ea"/>
                <a:ea typeface="+mn-ea"/>
              </a:rPr>
              <a:t>开关</a:t>
            </a:r>
            <a:r>
              <a:rPr lang="en-US" altLang="zh-CN" sz="2400" dirty="0" smtClean="0">
                <a:latin typeface="+mn-ea"/>
              </a:rPr>
              <a:t>S1/S2/S3/S4/S5/S6</a:t>
            </a:r>
            <a:r>
              <a:rPr lang="zh-CN" altLang="en-US" sz="2200" dirty="0" smtClean="0">
                <a:latin typeface="+mn-ea"/>
                <a:ea typeface="+mn-ea"/>
              </a:rPr>
              <a:t>产生。输入</a:t>
            </a:r>
            <a:r>
              <a:rPr lang="en-US" altLang="zh-CN" sz="2200" i="1" dirty="0" smtClean="0">
                <a:latin typeface="+mn-ea"/>
                <a:ea typeface="+mn-ea"/>
              </a:rPr>
              <a:t>A,B</a:t>
            </a:r>
            <a:r>
              <a:rPr lang="zh-CN" altLang="en-US" sz="2200" dirty="0" smtClean="0">
                <a:latin typeface="+mn-ea"/>
                <a:ea typeface="+mn-ea"/>
              </a:rPr>
              <a:t>的不同电平组合，用万用表或实验箱中的直流电压表测量</a:t>
            </a:r>
            <a:r>
              <a:rPr lang="en-US" altLang="zh-CN" sz="2200" i="1" dirty="0" smtClean="0">
                <a:latin typeface="+mn-ea"/>
                <a:ea typeface="+mn-ea"/>
              </a:rPr>
              <a:t>A,B</a:t>
            </a:r>
            <a:r>
              <a:rPr lang="zh-CN" altLang="en-US" sz="2200" dirty="0" smtClean="0">
                <a:latin typeface="+mn-ea"/>
                <a:ea typeface="+mn-ea"/>
              </a:rPr>
              <a:t>及对应输出</a:t>
            </a:r>
            <a:r>
              <a:rPr lang="en-US" altLang="zh-CN" sz="2200" i="1" dirty="0" smtClean="0">
                <a:latin typeface="+mn-ea"/>
                <a:ea typeface="+mn-ea"/>
              </a:rPr>
              <a:t>F</a:t>
            </a:r>
            <a:r>
              <a:rPr lang="en-US" altLang="zh-CN" sz="2200" dirty="0" smtClean="0">
                <a:latin typeface="+mn-ea"/>
                <a:ea typeface="+mn-ea"/>
              </a:rPr>
              <a:t> </a:t>
            </a:r>
            <a:r>
              <a:rPr lang="zh-CN" altLang="en-US" sz="2200" dirty="0" smtClean="0">
                <a:latin typeface="+mn-ea"/>
                <a:ea typeface="+mn-ea"/>
              </a:rPr>
              <a:t>的电压值。最后判断逻辑关系是否满足 </a:t>
            </a:r>
            <a:r>
              <a:rPr lang="en-US" altLang="zh-CN" sz="2200" i="1" dirty="0" smtClean="0">
                <a:solidFill>
                  <a:srgbClr val="FF0000"/>
                </a:solidFill>
                <a:effectLst/>
                <a:latin typeface="+mn-ea"/>
                <a:ea typeface="+mn-ea"/>
              </a:rPr>
              <a:t>Y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</a:rPr>
              <a:t> = </a:t>
            </a:r>
            <a:r>
              <a:rPr lang="en-US" altLang="zh-CN" sz="2200" i="1" dirty="0" smtClean="0">
                <a:solidFill>
                  <a:srgbClr val="FF0000"/>
                </a:solidFill>
                <a:effectLst/>
                <a:latin typeface="+mn-ea"/>
                <a:ea typeface="+mn-ea"/>
              </a:rPr>
              <a:t>A B</a:t>
            </a:r>
            <a:endParaRPr lang="zh-CN" altLang="en-US" sz="2200" i="1" dirty="0"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用二极管实现正逻辑“与门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8064" y="4071942"/>
          <a:ext cx="3861115" cy="22786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38143"/>
                <a:gridCol w="761798"/>
                <a:gridCol w="866037"/>
                <a:gridCol w="1395137"/>
              </a:tblGrid>
              <a:tr h="632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线形标注 1 7"/>
          <p:cNvSpPr/>
          <p:nvPr/>
        </p:nvSpPr>
        <p:spPr>
          <a:xfrm>
            <a:off x="6659563" y="1763713"/>
            <a:ext cx="1225550" cy="360362"/>
          </a:xfrm>
          <a:prstGeom prst="borderCallout1">
            <a:avLst>
              <a:gd name="adj1" fmla="val 18750"/>
              <a:gd name="adj2" fmla="val -8333"/>
              <a:gd name="adj3" fmla="val 79940"/>
              <a:gd name="adj4" fmla="val -35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/>
              <a:t>S1—S2</a:t>
            </a:r>
            <a:endParaRPr lang="zh-CN" altLang="en-US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5147945" y="1183640"/>
          <a:ext cx="3898900" cy="269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895725" imgH="2886075" progId="Paint.Picture">
                  <p:embed/>
                </p:oleObj>
              </mc:Choice>
              <mc:Fallback>
                <p:oleObj name="" r:id="rId1" imgW="3895725" imgH="28860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47945" y="1183640"/>
                        <a:ext cx="3898900" cy="2691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err="1">
                <a:sym typeface="+mn-ea"/>
              </a:rPr>
              <a:t>正逻辑“与门</a:t>
            </a:r>
            <a:r>
              <a:rPr dirty="0">
                <a:sym typeface="+mn-ea"/>
              </a:rPr>
              <a:t>”</a:t>
            </a:r>
            <a:r>
              <a:rPr lang="zh-CN" dirty="0">
                <a:sym typeface="+mn-ea"/>
              </a:rPr>
              <a:t>接线图</a:t>
            </a:r>
            <a:br>
              <a:rPr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pic>
        <p:nvPicPr>
          <p:cNvPr id="4" name="图片 3" descr="AND1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196975"/>
            <a:ext cx="3807460" cy="5239385"/>
          </a:xfrm>
          <a:prstGeom prst="rect">
            <a:avLst/>
          </a:prstGeom>
        </p:spPr>
      </p:pic>
      <p:pic>
        <p:nvPicPr>
          <p:cNvPr id="5" name="图片 4" descr="AND3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5" y="1231900"/>
            <a:ext cx="3951605" cy="5262880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864735" y="29845"/>
          <a:ext cx="2713990" cy="196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305175" imgH="3209925" progId="Paint.Picture">
                  <p:embed/>
                </p:oleObj>
              </mc:Choice>
              <mc:Fallback>
                <p:oleObj name="" r:id="rId3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64735" y="29845"/>
                        <a:ext cx="2713990" cy="1967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生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高低电平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87" name="矩形 8"/>
          <p:cNvSpPr>
            <a:spLocks noChangeArrowheads="1"/>
          </p:cNvSpPr>
          <p:nvPr/>
        </p:nvSpPr>
        <p:spPr bwMode="auto">
          <a:xfrm>
            <a:off x="539552" y="1268760"/>
            <a:ext cx="7962651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 smtClean="0">
                <a:latin typeface="+mn-ea"/>
                <a:ea typeface="+mn-ea"/>
              </a:rPr>
              <a:t>产</a:t>
            </a:r>
            <a:r>
              <a:rPr lang="zh-CN" altLang="en-US" sz="2800" b="1" dirty="0" smtClean="0">
                <a:latin typeface="+mn-ea"/>
                <a:ea typeface="+mn-ea"/>
                <a:sym typeface="+mn-ea"/>
              </a:rPr>
              <a:t>生</a:t>
            </a:r>
            <a:r>
              <a:rPr lang="zh-CN" altLang="en-US" sz="2800" b="1" dirty="0">
                <a:latin typeface="+mn-ea"/>
                <a:ea typeface="+mn-ea"/>
              </a:rPr>
              <a:t>高低电平的</a:t>
            </a:r>
            <a:r>
              <a:rPr lang="zh-CN" altLang="en-US" sz="2800" b="1" dirty="0" smtClean="0">
                <a:latin typeface="+mn-ea"/>
                <a:ea typeface="+mn-ea"/>
              </a:rPr>
              <a:t>电路图</a:t>
            </a:r>
            <a:r>
              <a:rPr lang="zh-CN" altLang="en-US" sz="2800" b="1" dirty="0">
                <a:latin typeface="+mn-ea"/>
                <a:ea typeface="+mn-ea"/>
              </a:rPr>
              <a:t>，</a:t>
            </a:r>
            <a:r>
              <a:rPr lang="zh-CN" altLang="en-US" sz="2800" b="1" dirty="0" smtClean="0">
                <a:latin typeface="+mn-ea"/>
                <a:ea typeface="+mn-ea"/>
              </a:rPr>
              <a:t>实验</a:t>
            </a:r>
            <a:r>
              <a:rPr lang="zh-CN" altLang="en-US" sz="2800" b="1" dirty="0">
                <a:latin typeface="+mn-ea"/>
                <a:ea typeface="+mn-ea"/>
              </a:rPr>
              <a:t>板内部给你接</a:t>
            </a:r>
            <a:r>
              <a:rPr lang="zh-CN" altLang="en-US" sz="2800" b="1" dirty="0" smtClean="0">
                <a:latin typeface="+mn-ea"/>
                <a:ea typeface="+mn-ea"/>
              </a:rPr>
              <a:t>好的，不</a:t>
            </a:r>
            <a:r>
              <a:rPr lang="zh-CN" altLang="en-US" sz="2800" b="1" dirty="0">
                <a:latin typeface="+mn-ea"/>
                <a:ea typeface="+mn-ea"/>
              </a:rPr>
              <a:t>需要你自己</a:t>
            </a:r>
            <a:r>
              <a:rPr lang="zh-CN" altLang="en-US" sz="2800" b="1" dirty="0" smtClean="0">
                <a:latin typeface="+mn-ea"/>
                <a:ea typeface="+mn-ea"/>
              </a:rPr>
              <a:t>接线，通过</a:t>
            </a:r>
            <a:r>
              <a:rPr lang="zh-CN" altLang="en-US" sz="2800" b="1" dirty="0">
                <a:latin typeface="+mn-ea"/>
                <a:ea typeface="+mn-ea"/>
              </a:rPr>
              <a:t>拨位</a:t>
            </a:r>
            <a:r>
              <a:rPr lang="zh-CN" altLang="en-US" sz="2800" b="1" dirty="0" smtClean="0">
                <a:latin typeface="+mn-ea"/>
                <a:ea typeface="+mn-ea"/>
              </a:rPr>
              <a:t>开关，插孔</a:t>
            </a:r>
            <a:r>
              <a:rPr lang="en-US" altLang="zh-CN" sz="2800" b="1" dirty="0" smtClean="0">
                <a:latin typeface="+mn-ea"/>
                <a:ea typeface="+mn-ea"/>
              </a:rPr>
              <a:t>S1/S2/S3/S4/S5/S6</a:t>
            </a:r>
            <a:r>
              <a:rPr lang="zh-CN" altLang="en-US" sz="2800" b="1" dirty="0" smtClean="0">
                <a:latin typeface="+mn-ea"/>
                <a:ea typeface="+mn-ea"/>
              </a:rPr>
              <a:t>能</a:t>
            </a:r>
            <a:r>
              <a:rPr lang="zh-CN" altLang="en-US" sz="2800" b="1" dirty="0">
                <a:latin typeface="+mn-ea"/>
                <a:ea typeface="+mn-ea"/>
              </a:rPr>
              <a:t>直接输出高电平和低</a:t>
            </a:r>
            <a:r>
              <a:rPr lang="zh-CN" altLang="en-US" sz="2800" b="1" dirty="0" smtClean="0">
                <a:latin typeface="+mn-ea"/>
                <a:ea typeface="+mn-ea"/>
              </a:rPr>
              <a:t>电平。</a:t>
            </a:r>
            <a:endParaRPr lang="zh-CN" altLang="en-US" sz="2800" b="1" dirty="0">
              <a:latin typeface="+mn-ea"/>
              <a:ea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3" y="4077072"/>
            <a:ext cx="3564684" cy="164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4688205" y="3300095"/>
          <a:ext cx="3465195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3305175" imgH="3209925" progId="Paint.Picture">
                  <p:embed/>
                </p:oleObj>
              </mc:Choice>
              <mc:Fallback>
                <p:oleObj name="" r:id="rId2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8205" y="3300095"/>
                        <a:ext cx="3465195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 smtClean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/>
                <a:gridCol w="813188"/>
                <a:gridCol w="802074"/>
                <a:gridCol w="1246612"/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5168265" y="128841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714750" imgH="3143250" progId="Paint.Picture">
                  <p:embed/>
                </p:oleObj>
              </mc:Choice>
              <mc:Fallback>
                <p:oleObj name="" r:id="rId1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68265" y="128841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 smtClean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/>
                <a:gridCol w="813188"/>
                <a:gridCol w="802074"/>
                <a:gridCol w="1246612"/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167630" y="1426210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962525" imgH="3609975" progId="Paint.Picture">
                  <p:embed/>
                </p:oleObj>
              </mc:Choice>
              <mc:Fallback>
                <p:oleObj name="" r:id="rId1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67630" y="1426210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或门测试三组数据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405765" y="131762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714750" imgH="3143250" progId="Paint.Picture">
                  <p:embed/>
                </p:oleObj>
              </mc:Choice>
              <mc:Fallback>
                <p:oleObj name="" r:id="rId1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5765" y="131762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174615" y="1654175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4962525" imgH="3609975" progId="Paint.Picture">
                  <p:embed/>
                </p:oleObj>
              </mc:Choice>
              <mc:Fallback>
                <p:oleObj name="" r:id="rId3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74615" y="1654175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ChangeAspect="1"/>
          </p:cNvGraphicFramePr>
          <p:nvPr>
            <p:ph idx="1"/>
          </p:nvPr>
        </p:nvGraphicFramePr>
        <p:xfrm>
          <a:off x="2530475" y="4138930"/>
          <a:ext cx="3419475" cy="245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3419475" imgH="2943225" progId="Paint.Picture">
                  <p:embed/>
                </p:oleObj>
              </mc:Choice>
              <mc:Fallback>
                <p:oleObj name="" r:id="rId5" imgW="3419475" imgH="29432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0475" y="4138930"/>
                        <a:ext cx="3419475" cy="245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err="1">
                <a:sym typeface="+mn-ea"/>
              </a:rPr>
              <a:t>正逻辑“或门</a:t>
            </a:r>
            <a:r>
              <a:rPr lang="zh-CN" dirty="0" err="1">
                <a:sym typeface="+mn-ea"/>
              </a:rPr>
              <a:t>接线图</a:t>
            </a:r>
            <a:endParaRPr lang="zh-CN" dirty="0" err="1">
              <a:sym typeface="+mn-ea"/>
            </a:endParaRPr>
          </a:p>
        </p:txBody>
      </p:sp>
      <p:pic>
        <p:nvPicPr>
          <p:cNvPr id="4" name="内容占位符 3" descr="OR1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4500" y="1403985"/>
            <a:ext cx="3644265" cy="4964430"/>
          </a:xfrm>
          <a:prstGeom prst="rect">
            <a:avLst/>
          </a:prstGeom>
        </p:spPr>
      </p:pic>
      <p:pic>
        <p:nvPicPr>
          <p:cNvPr id="5" name="图片 4" descr="OR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85" y="1196975"/>
            <a:ext cx="4566920" cy="5379085"/>
          </a:xfrm>
          <a:prstGeom prst="rect">
            <a:avLst/>
          </a:prstGeom>
        </p:spPr>
      </p:pic>
      <p:graphicFrame>
        <p:nvGraphicFramePr>
          <p:cNvPr id="3" name="对象 2"/>
          <p:cNvGraphicFramePr/>
          <p:nvPr/>
        </p:nvGraphicFramePr>
        <p:xfrm>
          <a:off x="5044440" y="32385"/>
          <a:ext cx="3128010" cy="1490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4962525" imgH="3609975" progId="Paint.Picture">
                  <p:embed/>
                </p:oleObj>
              </mc:Choice>
              <mc:Fallback>
                <p:oleObj name="" r:id="rId3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4440" y="32385"/>
                        <a:ext cx="3128010" cy="1490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701040" y="3121025"/>
          <a:ext cx="7543165" cy="300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9267825" imgH="2686050" progId="Paint.Picture">
                  <p:embed/>
                </p:oleObj>
              </mc:Choice>
              <mc:Fallback>
                <p:oleObj name="" r:id="rId1" imgW="9267825" imgH="26860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1040" y="3121025"/>
                        <a:ext cx="7543165" cy="300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866390" y="2672080"/>
            <a:ext cx="4370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ftp://stu:stu@10.78.18.201</a:t>
            </a:r>
            <a:br>
              <a:rPr lang="zh-CN" altLang="en-US" sz="2400">
                <a:solidFill>
                  <a:srgbClr val="FF0000"/>
                </a:solidFill>
              </a:rPr>
            </a:br>
            <a:r>
              <a:rPr lang="en-US" altLang="zh-CN" sz="2400">
                <a:solidFill>
                  <a:srgbClr val="FF0000"/>
                </a:solidFill>
              </a:rPr>
              <a:t>ftp://10.78.18.201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ftp://10.78.18.205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用二极管实现正逻辑“非门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5" y="4554890"/>
          <a:ext cx="3500461" cy="164307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20968"/>
                <a:gridCol w="1093894"/>
                <a:gridCol w="1385599"/>
              </a:tblGrid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2000" baseline="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en-US" altLang="zh-CN" sz="2000" baseline="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-2500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zh-CN" altLang="en-US" sz="200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逻辑值</a:t>
                      </a:r>
                      <a:endParaRPr lang="zh-CN" altLang="en-US" sz="20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</a:t>
            </a:r>
            <a:r>
              <a:rPr lang="en-US" altLang="zh-CN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 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测量</a:t>
            </a:r>
            <a:r>
              <a:rPr lang="en-US" altLang="zh-CN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en-US" altLang="zh-CN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r>
              <a:rPr lang="en-US" altLang="zh-CN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31669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387971"/>
            <a:ext cx="3905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正</a:t>
            </a: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逻辑“非门”接线图</a:t>
            </a:r>
            <a:endParaRPr sz="44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 测量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和输出端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67090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45" y="4160961"/>
            <a:ext cx="3491111" cy="25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4958715" y="1163955"/>
          <a:ext cx="3717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3714750" imgH="3162300" progId="Paint.Picture">
                  <p:embed/>
                </p:oleObj>
              </mc:Choice>
              <mc:Fallback>
                <p:oleObj name="" r:id="rId2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8715" y="1163955"/>
                        <a:ext cx="3717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非门</a:t>
            </a:r>
            <a:r>
              <a:rPr lang="zh-CN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测试三组数据（报告中分析）</a:t>
            </a:r>
            <a:endParaRPr lang="zh-CN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290820" y="1347470"/>
          <a:ext cx="3717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714750" imgH="3162300" progId="Paint.Picture">
                  <p:embed/>
                </p:oleObj>
              </mc:Choice>
              <mc:Fallback>
                <p:oleObj name="" r:id="rId1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90820" y="1347470"/>
                        <a:ext cx="3717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3128010" y="3797935"/>
          <a:ext cx="3984625" cy="306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981450" imgH="3057525" progId="Paint.Picture">
                  <p:embed/>
                </p:oleObj>
              </mc:Choice>
              <mc:Fallback>
                <p:oleObj name="" r:id="rId3" imgW="3981450" imgH="30575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8010" y="3797935"/>
                        <a:ext cx="3984625" cy="306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323215" y="1347470"/>
          <a:ext cx="3889375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3886200" imgH="2981325" progId="Paint.Picture">
                  <p:embed/>
                </p:oleObj>
              </mc:Choice>
              <mc:Fallback>
                <p:oleObj name="" r:id="rId5" imgW="3886200" imgH="29813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15" y="1347470"/>
                        <a:ext cx="3889375" cy="253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268760"/>
            <a:ext cx="5829300" cy="5643562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将万用表红表笔插入</a:t>
            </a:r>
            <a:r>
              <a:rPr lang="en-US" altLang="zh-CN" sz="2200" dirty="0" err="1" smtClean="0">
                <a:latin typeface="+mn-ea"/>
                <a:ea typeface="+mn-ea"/>
              </a:rPr>
              <a:t>VΩmA</a:t>
            </a:r>
            <a:r>
              <a:rPr lang="zh-CN" altLang="en-US" sz="2200" dirty="0" smtClean="0">
                <a:latin typeface="+mn-ea"/>
                <a:ea typeface="+mn-ea"/>
              </a:rPr>
              <a:t>插孔，黑表笔插入</a:t>
            </a:r>
            <a:r>
              <a:rPr lang="en-US" altLang="zh-CN" sz="2200" dirty="0" smtClean="0">
                <a:latin typeface="+mn-ea"/>
                <a:ea typeface="+mn-ea"/>
              </a:rPr>
              <a:t>COM</a:t>
            </a:r>
            <a:r>
              <a:rPr lang="zh-CN" altLang="en-US" sz="2200" dirty="0" smtClean="0">
                <a:latin typeface="+mn-ea"/>
                <a:ea typeface="+mn-ea"/>
              </a:rPr>
              <a:t>插孔，先判断被测三极管是</a:t>
            </a:r>
            <a:r>
              <a:rPr lang="en-US" altLang="zh-CN" sz="2200" dirty="0" smtClean="0">
                <a:latin typeface="+mn-ea"/>
                <a:ea typeface="+mn-ea"/>
              </a:rPr>
              <a:t>PNP</a:t>
            </a:r>
            <a:r>
              <a:rPr lang="zh-CN" altLang="en-US" sz="2200" dirty="0" smtClean="0">
                <a:latin typeface="+mn-ea"/>
                <a:ea typeface="+mn-ea"/>
              </a:rPr>
              <a:t>还是</a:t>
            </a:r>
            <a:r>
              <a:rPr lang="en-US" altLang="zh-CN" sz="2200" dirty="0" smtClean="0">
                <a:latin typeface="+mn-ea"/>
                <a:ea typeface="+mn-ea"/>
              </a:rPr>
              <a:t>NPN</a:t>
            </a:r>
            <a:r>
              <a:rPr lang="zh-CN" altLang="en-US" sz="2200" dirty="0" smtClean="0">
                <a:latin typeface="+mn-ea"/>
                <a:ea typeface="+mn-ea"/>
              </a:rPr>
              <a:t>型，定下基极</a:t>
            </a:r>
            <a:r>
              <a:rPr lang="en-US" altLang="zh-CN" sz="2200" dirty="0" smtClean="0">
                <a:latin typeface="+mn-ea"/>
                <a:ea typeface="+mn-ea"/>
              </a:rPr>
              <a:t>b</a:t>
            </a:r>
            <a:endParaRPr lang="zh-CN" altLang="en-US" sz="2200" dirty="0" smtClean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将功能量程置于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位置，把三极管插入面板上三极管测试插座，基极</a:t>
            </a:r>
            <a:r>
              <a:rPr lang="en-US" altLang="zh-CN" sz="2200" dirty="0" smtClean="0">
                <a:latin typeface="+mn-ea"/>
                <a:ea typeface="+mn-ea"/>
              </a:rPr>
              <a:t>b</a:t>
            </a:r>
            <a:r>
              <a:rPr lang="zh-CN" altLang="en-US" sz="2200" dirty="0" smtClean="0">
                <a:latin typeface="+mn-ea"/>
                <a:ea typeface="+mn-ea"/>
              </a:rPr>
              <a:t>要插对，集电极</a:t>
            </a:r>
            <a:r>
              <a:rPr lang="en-US" altLang="zh-CN" sz="2200" dirty="0" smtClean="0">
                <a:latin typeface="+mn-ea"/>
                <a:ea typeface="+mn-ea"/>
              </a:rPr>
              <a:t>c</a:t>
            </a:r>
            <a:r>
              <a:rPr lang="zh-CN" altLang="en-US" sz="2200" dirty="0" smtClean="0">
                <a:latin typeface="+mn-ea"/>
                <a:ea typeface="+mn-ea"/>
              </a:rPr>
              <a:t>和发射极</a:t>
            </a:r>
            <a:r>
              <a:rPr lang="en-US" altLang="zh-CN" sz="2200" dirty="0" smtClean="0">
                <a:latin typeface="+mn-ea"/>
                <a:ea typeface="+mn-ea"/>
              </a:rPr>
              <a:t>e</a:t>
            </a:r>
            <a:r>
              <a:rPr lang="zh-CN" altLang="en-US" sz="2200" dirty="0" smtClean="0">
                <a:latin typeface="+mn-ea"/>
                <a:ea typeface="+mn-ea"/>
              </a:rPr>
              <a:t>随便插</a:t>
            </a:r>
            <a:endParaRPr lang="zh-CN" altLang="en-US" sz="2200" dirty="0" smtClean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从显示屏上读取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近似值，若该值较大，说明三级管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极与插座上的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极对应；若该值很小，说明这时的三极管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极插反，应把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极对调后再读取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值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三极管极性测量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6300192" y="1484784"/>
          <a:ext cx="2436414" cy="482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Visio" r:id="rId1" imgW="736600" imgH="1447800" progId="Visio.Drawing.11">
                  <p:embed/>
                </p:oleObj>
              </mc:Choice>
              <mc:Fallback>
                <p:oleObj name="Visio" r:id="rId1" imgW="736600" imgH="1447800" progId="Visio.Drawing.11">
                  <p:embed/>
                  <p:pic>
                    <p:nvPicPr>
                      <p:cNvPr id="0" name="图片 4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1484784"/>
                        <a:ext cx="2436414" cy="4824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元器件在实验</a:t>
            </a:r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板</a:t>
            </a: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  <a:endParaRPr lang="zh-CN" altLang="en-US" dirty="0"/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latin typeface="+mn-ea"/>
                <a:ea typeface="+mn-ea"/>
                <a:sym typeface="+mn-ea"/>
              </a:rPr>
              <a:t>万用表测三极管基极</a:t>
            </a:r>
            <a:r>
              <a:rPr lang="en-US" altLang="zh-CN" dirty="0" smtClean="0">
                <a:latin typeface="+mn-ea"/>
                <a:ea typeface="+mn-ea"/>
                <a:sym typeface="+mn-ea"/>
              </a:rPr>
              <a:t>b</a:t>
            </a:r>
            <a:endParaRPr lang="en-US" altLang="zh-CN" dirty="0" smtClean="0">
              <a:latin typeface="+mn-ea"/>
              <a:ea typeface="+mn-ea"/>
              <a:sym typeface="+mn-ea"/>
            </a:endParaRPr>
          </a:p>
        </p:txBody>
      </p:sp>
      <p:pic>
        <p:nvPicPr>
          <p:cNvPr id="30727" name="Picture 4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" y="1529080"/>
            <a:ext cx="3512185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232910" y="1196975"/>
            <a:ext cx="44869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万用表功能量程开关置于 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“   ”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位置</a:t>
            </a:r>
            <a:r>
              <a:rPr lang="en-US" altLang="zh-CN" sz="2000" b="1"/>
              <a:t>PNP</a:t>
            </a:r>
            <a:r>
              <a:rPr lang="zh-CN" altLang="en-US" sz="2000" b="1"/>
              <a:t>型：</a:t>
            </a:r>
            <a:r>
              <a:rPr lang="zh-CN" altLang="en-US" sz="2000" b="1" dirty="0" smtClean="0">
                <a:latin typeface="+mn-ea"/>
                <a:sym typeface="+mn-ea"/>
              </a:rPr>
              <a:t>黑表笔固定其中一个点，红表笔分别接另外两个点都可以导通，则说明黑表笔这个点就是基极</a:t>
            </a:r>
            <a:r>
              <a:rPr lang="en-US" altLang="zh-CN" sz="2000" b="1" dirty="0" smtClean="0">
                <a:latin typeface="+mn-ea"/>
                <a:sym typeface="+mn-ea"/>
              </a:rPr>
              <a:t>b</a:t>
            </a:r>
            <a:endParaRPr lang="en-US" altLang="zh-CN" sz="2000" b="1" dirty="0" smtClean="0">
              <a:latin typeface="+mn-ea"/>
              <a:sym typeface="+mn-ea"/>
            </a:endParaRPr>
          </a:p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NPN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型：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红表笔固定其中一个点，黑表笔分别接另外两个点都可以导通，则说明红表笔这个点就是基极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b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  <a:latin typeface="+mn-ea"/>
              <a:sym typeface="+mn-ea"/>
            </a:endParaRPr>
          </a:p>
          <a:p>
            <a:endParaRPr lang="en-US" altLang="zh-CN" sz="2000" b="1" dirty="0" smtClean="0">
              <a:latin typeface="+mn-ea"/>
              <a:sym typeface="+mn-ea"/>
            </a:endParaRPr>
          </a:p>
        </p:txBody>
      </p:sp>
      <p:pic>
        <p:nvPicPr>
          <p:cNvPr id="7" name="图片 6" descr="b2A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595" y="3442335"/>
            <a:ext cx="2994660" cy="3021965"/>
          </a:xfrm>
          <a:prstGeom prst="rect">
            <a:avLst/>
          </a:prstGeom>
        </p:spPr>
      </p:pic>
      <p:pic>
        <p:nvPicPr>
          <p:cNvPr id="9" name="图片 8" descr="微信图片b_看图王q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80" y="3441700"/>
            <a:ext cx="2686685" cy="3022600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358" y="1062623"/>
            <a:ext cx="219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latin typeface="+mn-ea"/>
                <a:ea typeface="+mn-ea"/>
                <a:sym typeface="+mn-ea"/>
              </a:rPr>
              <a:t>万用表</a:t>
            </a:r>
            <a:r>
              <a:rPr lang="zh-CN" altLang="en-US">
                <a:sym typeface="+mn-ea"/>
              </a:rPr>
              <a:t>测三极管</a:t>
            </a:r>
            <a:r>
              <a:rPr lang="en-US" altLang="zh-CN"/>
              <a:t>c</a:t>
            </a:r>
            <a:r>
              <a:rPr lang="zh-CN" altLang="en-US"/>
              <a:t>极</a:t>
            </a:r>
            <a:r>
              <a:rPr lang="en-US" altLang="zh-CN"/>
              <a:t>e</a:t>
            </a:r>
            <a:r>
              <a:rPr lang="zh-CN" altLang="en-US"/>
              <a:t>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197610"/>
            <a:ext cx="8633460" cy="4928870"/>
          </a:xfrm>
        </p:spPr>
        <p:txBody>
          <a:bodyPr/>
          <a:p>
            <a:pPr marL="0" indent="0">
              <a:buNone/>
            </a:pPr>
            <a:r>
              <a:rPr lang="en-US" altLang="zh-CN" sz="2000" dirty="0" smtClean="0">
                <a:latin typeface="+mn-ea"/>
                <a:ea typeface="+mn-ea"/>
                <a:sym typeface="+mn-ea"/>
              </a:rPr>
              <a:t>1.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万用表功能量程置于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位置。</a:t>
            </a:r>
            <a:endParaRPr lang="zh-CN" altLang="en-US" sz="2000" dirty="0" smtClean="0">
              <a:solidFill>
                <a:srgbClr val="FF0000"/>
              </a:solidFill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r>
              <a:rPr lang="en-US" altLang="zh-CN" sz="2000"/>
              <a:t>2.</a:t>
            </a:r>
            <a:r>
              <a:rPr lang="zh-CN" altLang="en-US" sz="2000"/>
              <a:t>根据</a:t>
            </a:r>
            <a:r>
              <a:rPr lang="en-US" altLang="zh-CN" sz="2000"/>
              <a:t>PNP,NPN</a:t>
            </a:r>
            <a:r>
              <a:rPr lang="zh-CN" altLang="en-US" sz="2000"/>
              <a:t>两种类型，将基极准确插入</a:t>
            </a:r>
            <a:r>
              <a:rPr lang="en-US" altLang="zh-CN" sz="2000"/>
              <a:t>B,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集电极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c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和发射极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随便插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.</a:t>
            </a:r>
            <a:endParaRPr lang="en-US" altLang="zh-CN" sz="2000" dirty="0" smtClean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+mn-ea"/>
                <a:ea typeface="+mn-ea"/>
                <a:sym typeface="+mn-ea"/>
              </a:rPr>
              <a:t>3.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万用表显示屏上读取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值，若该值较大（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180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左右）三级管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极与插座上的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极对应。若该值较大（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20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左右）三极管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极插反</a:t>
            </a:r>
            <a:endParaRPr lang="en-US" altLang="zh-CN" sz="2000" dirty="0" smtClean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 descr="hFE1A_看图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2767330"/>
            <a:ext cx="3949065" cy="3890645"/>
          </a:xfrm>
          <a:prstGeom prst="rect">
            <a:avLst/>
          </a:prstGeom>
        </p:spPr>
      </p:pic>
      <p:pic>
        <p:nvPicPr>
          <p:cNvPr id="6" name="图片 5" descr="hFE2A_看图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2767330"/>
            <a:ext cx="4374515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70142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用晶体管实现正逻辑“与非门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endParaRPr lang="en-US" altLang="zh-CN" sz="2200" b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开关</a:t>
            </a:r>
            <a:r>
              <a:rPr lang="en-US" altLang="zh-CN" sz="20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1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277863"/>
            <a:ext cx="42862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"/>
          <p:cNvGraphicFramePr>
            <a:graphicFrameLocks noGrp="1"/>
          </p:cNvGraphicFramePr>
          <p:nvPr/>
        </p:nvGraphicFramePr>
        <p:xfrm>
          <a:off x="4963987" y="4239914"/>
          <a:ext cx="4000501" cy="23574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88134"/>
                <a:gridCol w="891122"/>
                <a:gridCol w="880192"/>
                <a:gridCol w="1341053"/>
              </a:tblGrid>
              <a:tr h="5119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 </a:t>
                      </a:r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 </a:t>
                      </a:r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i="0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i="0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正逻辑“与非门”接线图</a:t>
            </a:r>
            <a:endParaRPr sz="44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endParaRPr lang="en-US" altLang="zh-CN" sz="2200" b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9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68" y="4184134"/>
            <a:ext cx="4049464" cy="26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/>
          <p:cNvGraphicFramePr/>
          <p:nvPr>
            <p:custDataLst>
              <p:tags r:id="rId3"/>
            </p:custDataLst>
          </p:nvPr>
        </p:nvGraphicFramePr>
        <p:xfrm>
          <a:off x="4641215" y="980440"/>
          <a:ext cx="4394200" cy="310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4" imgW="4391025" imgH="3371850" progId="Paint.Picture">
                  <p:embed/>
                </p:oleObj>
              </mc:Choice>
              <mc:Fallback>
                <p:oleObj name="" r:id="rId4" imgW="4391025" imgH="33718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1215" y="980440"/>
                        <a:ext cx="4394200" cy="310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" y="156845"/>
            <a:ext cx="7967345" cy="954405"/>
          </a:xfrm>
        </p:spPr>
        <p:txBody>
          <a:bodyPr>
            <a:normAutofit/>
          </a:bodyPr>
          <a:p>
            <a:r>
              <a:rPr dirty="0">
                <a:solidFill>
                  <a:srgbClr val="FF0000"/>
                </a:solidFill>
                <a:sym typeface="+mn-ea"/>
              </a:rPr>
              <a:t>与非门</a:t>
            </a:r>
            <a:r>
              <a:rPr lang="zh-CN" dirty="0">
                <a:solidFill>
                  <a:srgbClr val="FF0000"/>
                </a:solidFill>
                <a:sym typeface="+mn-ea"/>
              </a:rPr>
              <a:t>三组测试数据（报告中分析）</a:t>
            </a:r>
            <a:endParaRPr lang="zh-CN" dirty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239395" y="962660"/>
          <a:ext cx="3860800" cy="345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3857625" imgH="3448050" progId="Paint.Picture">
                  <p:embed/>
                </p:oleObj>
              </mc:Choice>
              <mc:Fallback>
                <p:oleObj name="" r:id="rId2" imgW="3857625" imgH="3448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9395" y="962660"/>
                        <a:ext cx="3860800" cy="345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819650" y="962660"/>
          <a:ext cx="3851275" cy="307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3848100" imgH="3076575" progId="Paint.Picture">
                  <p:embed/>
                </p:oleObj>
              </mc:Choice>
              <mc:Fallback>
                <p:oleObj name="" r:id="rId4" imgW="3848100" imgH="3076575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9650" y="962660"/>
                        <a:ext cx="3851275" cy="3079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2806700" y="4100830"/>
          <a:ext cx="3736975" cy="259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6" imgW="3733800" imgH="3000375" progId="Paint.Picture">
                  <p:embed/>
                </p:oleObj>
              </mc:Choice>
              <mc:Fallback>
                <p:oleObj name="" r:id="rId6" imgW="3733800" imgH="3000375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06700" y="4100830"/>
                        <a:ext cx="3736975" cy="259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掌握</a:t>
            </a:r>
            <a:r>
              <a:rPr lang="zh-CN" altLang="en-US" dirty="0"/>
              <a:t>逻辑开关电路的基本结构</a:t>
            </a:r>
            <a:endParaRPr lang="zh-CN" altLang="en-US" dirty="0"/>
          </a:p>
          <a:p>
            <a:r>
              <a:rPr lang="zh-CN" altLang="en-US" dirty="0"/>
              <a:t>掌握二极管导通和截止的概念</a:t>
            </a:r>
            <a:endParaRPr lang="zh-CN" altLang="en-US" dirty="0"/>
          </a:p>
          <a:p>
            <a:r>
              <a:rPr lang="zh-CN" altLang="en-US" dirty="0"/>
              <a:t>用二极管、三极管构成简单逻辑门电路</a:t>
            </a:r>
            <a:endParaRPr lang="zh-CN" altLang="en-US" dirty="0"/>
          </a:p>
          <a:p>
            <a:r>
              <a:rPr lang="zh-CN" altLang="en-US" dirty="0"/>
              <a:t>掌握最简单的逻辑门电路</a:t>
            </a:r>
            <a:r>
              <a:rPr lang="zh-CN" altLang="en-US" dirty="0" smtClean="0"/>
              <a:t>构成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268760"/>
            <a:ext cx="5829300" cy="5643562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将万用表红表笔插入</a:t>
            </a:r>
            <a:r>
              <a:rPr lang="en-US" altLang="zh-CN" sz="2200" dirty="0" err="1" smtClean="0">
                <a:latin typeface="+mn-ea"/>
                <a:ea typeface="+mn-ea"/>
              </a:rPr>
              <a:t>VΩmA</a:t>
            </a:r>
            <a:r>
              <a:rPr lang="zh-CN" altLang="en-US" sz="2200" dirty="0" smtClean="0">
                <a:latin typeface="+mn-ea"/>
                <a:ea typeface="+mn-ea"/>
              </a:rPr>
              <a:t>插孔，黑表笔插入</a:t>
            </a:r>
            <a:r>
              <a:rPr lang="en-US" altLang="zh-CN" sz="2200" dirty="0" smtClean="0">
                <a:latin typeface="+mn-ea"/>
                <a:ea typeface="+mn-ea"/>
              </a:rPr>
              <a:t>COM</a:t>
            </a:r>
            <a:r>
              <a:rPr lang="zh-CN" altLang="en-US" sz="2200" dirty="0" smtClean="0">
                <a:latin typeface="+mn-ea"/>
                <a:ea typeface="+mn-ea"/>
              </a:rPr>
              <a:t>插孔，先判断被测三极管是</a:t>
            </a:r>
            <a:r>
              <a:rPr lang="en-US" altLang="zh-CN" sz="2200" dirty="0" smtClean="0">
                <a:latin typeface="+mn-ea"/>
                <a:ea typeface="+mn-ea"/>
              </a:rPr>
              <a:t>PNP</a:t>
            </a:r>
            <a:r>
              <a:rPr lang="zh-CN" altLang="en-US" sz="2200" dirty="0" smtClean="0">
                <a:latin typeface="+mn-ea"/>
                <a:ea typeface="+mn-ea"/>
              </a:rPr>
              <a:t>还是</a:t>
            </a:r>
            <a:r>
              <a:rPr lang="en-US" altLang="zh-CN" sz="2200" dirty="0" smtClean="0">
                <a:latin typeface="+mn-ea"/>
                <a:ea typeface="+mn-ea"/>
              </a:rPr>
              <a:t>NPN</a:t>
            </a:r>
            <a:r>
              <a:rPr lang="zh-CN" altLang="en-US" sz="2200" dirty="0" smtClean="0">
                <a:latin typeface="+mn-ea"/>
                <a:ea typeface="+mn-ea"/>
              </a:rPr>
              <a:t>型，定下基极</a:t>
            </a:r>
            <a:r>
              <a:rPr lang="en-US" altLang="zh-CN" sz="2200" dirty="0" smtClean="0">
                <a:latin typeface="+mn-ea"/>
                <a:ea typeface="+mn-ea"/>
              </a:rPr>
              <a:t>b</a:t>
            </a:r>
            <a:endParaRPr lang="zh-CN" altLang="en-US" sz="2200" dirty="0" smtClean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将功能量程置于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位置，把三极管插入面板上三极管测试插座，基极</a:t>
            </a:r>
            <a:r>
              <a:rPr lang="en-US" altLang="zh-CN" sz="2200" dirty="0" smtClean="0">
                <a:latin typeface="+mn-ea"/>
                <a:ea typeface="+mn-ea"/>
              </a:rPr>
              <a:t>b</a:t>
            </a:r>
            <a:r>
              <a:rPr lang="zh-CN" altLang="en-US" sz="2200" dirty="0" smtClean="0">
                <a:latin typeface="+mn-ea"/>
                <a:ea typeface="+mn-ea"/>
              </a:rPr>
              <a:t>要插对，集电极</a:t>
            </a:r>
            <a:r>
              <a:rPr lang="en-US" altLang="zh-CN" sz="2200" dirty="0" smtClean="0">
                <a:latin typeface="+mn-ea"/>
                <a:ea typeface="+mn-ea"/>
              </a:rPr>
              <a:t>c</a:t>
            </a:r>
            <a:r>
              <a:rPr lang="zh-CN" altLang="en-US" sz="2200" dirty="0" smtClean="0">
                <a:latin typeface="+mn-ea"/>
                <a:ea typeface="+mn-ea"/>
              </a:rPr>
              <a:t>和发射极</a:t>
            </a:r>
            <a:r>
              <a:rPr lang="en-US" altLang="zh-CN" sz="2200" dirty="0" smtClean="0">
                <a:latin typeface="+mn-ea"/>
                <a:ea typeface="+mn-ea"/>
              </a:rPr>
              <a:t>e</a:t>
            </a:r>
            <a:r>
              <a:rPr lang="zh-CN" altLang="en-US" sz="2200" dirty="0" smtClean="0">
                <a:latin typeface="+mn-ea"/>
                <a:ea typeface="+mn-ea"/>
              </a:rPr>
              <a:t>随便插</a:t>
            </a:r>
            <a:endParaRPr lang="zh-CN" altLang="en-US" sz="2200" dirty="0" smtClean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从显示屏上读取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近似值，若该值较大，说明三级管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极与插座上的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极对应；若该值很小，说明这时的三极管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极插反，应把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极对调后再读取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值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三极管极性测量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6300192" y="1484784"/>
          <a:ext cx="2436414" cy="482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Visio" r:id="rId1" imgW="736600" imgH="1447800" progId="Visio.Drawing.11">
                  <p:embed/>
                </p:oleObj>
              </mc:Choice>
              <mc:Fallback>
                <p:oleObj name="Visio" r:id="rId1" imgW="736600" imgH="1447800" progId="Visio.Drawing.11">
                  <p:embed/>
                  <p:pic>
                    <p:nvPicPr>
                      <p:cNvPr id="0" name="图片 4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1484784"/>
                        <a:ext cx="2436414" cy="4824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元器件在实验</a:t>
            </a:r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板</a:t>
            </a: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  <a:endParaRPr lang="zh-CN" altLang="en-US" dirty="0"/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latin typeface="+mn-ea"/>
                <a:ea typeface="+mn-ea"/>
                <a:sym typeface="+mn-ea"/>
              </a:rPr>
              <a:t>万用表测三极管基极</a:t>
            </a:r>
            <a:r>
              <a:rPr lang="en-US" altLang="zh-CN" dirty="0" smtClean="0">
                <a:latin typeface="+mn-ea"/>
                <a:ea typeface="+mn-ea"/>
                <a:sym typeface="+mn-ea"/>
              </a:rPr>
              <a:t>b</a:t>
            </a:r>
            <a:endParaRPr lang="en-US" altLang="zh-CN" dirty="0" smtClean="0">
              <a:latin typeface="+mn-ea"/>
              <a:ea typeface="+mn-ea"/>
              <a:sym typeface="+mn-ea"/>
            </a:endParaRPr>
          </a:p>
        </p:txBody>
      </p:sp>
      <p:pic>
        <p:nvPicPr>
          <p:cNvPr id="30727" name="Picture 4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" y="1529080"/>
            <a:ext cx="3512185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232910" y="1196975"/>
            <a:ext cx="44869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万用表功能量程开关置于 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“   ”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位置</a:t>
            </a:r>
            <a:r>
              <a:rPr lang="en-US" altLang="zh-CN" sz="2000" b="1"/>
              <a:t>PNP</a:t>
            </a:r>
            <a:r>
              <a:rPr lang="zh-CN" altLang="en-US" sz="2000" b="1"/>
              <a:t>型：</a:t>
            </a:r>
            <a:r>
              <a:rPr lang="zh-CN" altLang="en-US" sz="2000" b="1" dirty="0" smtClean="0">
                <a:latin typeface="+mn-ea"/>
                <a:sym typeface="+mn-ea"/>
              </a:rPr>
              <a:t>黑表笔固定其中一个点，红表笔分别接另外两个点都可以导通，则说明黑表笔这个点就是基极</a:t>
            </a:r>
            <a:r>
              <a:rPr lang="en-US" altLang="zh-CN" sz="2000" b="1" dirty="0" smtClean="0">
                <a:latin typeface="+mn-ea"/>
                <a:sym typeface="+mn-ea"/>
              </a:rPr>
              <a:t>b</a:t>
            </a:r>
            <a:endParaRPr lang="en-US" altLang="zh-CN" sz="2000" b="1" dirty="0" smtClean="0">
              <a:latin typeface="+mn-ea"/>
              <a:sym typeface="+mn-ea"/>
            </a:endParaRPr>
          </a:p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NPN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型：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红表笔固定其中一个点，黑表笔分别接另外两个点都可以导通，则说明红表笔这个点就是基极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b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  <a:latin typeface="+mn-ea"/>
              <a:sym typeface="+mn-ea"/>
            </a:endParaRPr>
          </a:p>
          <a:p>
            <a:endParaRPr lang="en-US" altLang="zh-CN" sz="2000" b="1" dirty="0" smtClean="0">
              <a:latin typeface="+mn-ea"/>
              <a:sym typeface="+mn-ea"/>
            </a:endParaRPr>
          </a:p>
        </p:txBody>
      </p:sp>
      <p:pic>
        <p:nvPicPr>
          <p:cNvPr id="7" name="图片 6" descr="b2A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595" y="3442335"/>
            <a:ext cx="2994660" cy="3021965"/>
          </a:xfrm>
          <a:prstGeom prst="rect">
            <a:avLst/>
          </a:prstGeom>
        </p:spPr>
      </p:pic>
      <p:pic>
        <p:nvPicPr>
          <p:cNvPr id="9" name="图片 8" descr="微信图片b_看图王q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80" y="3441700"/>
            <a:ext cx="2686685" cy="3022600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358" y="1062623"/>
            <a:ext cx="219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latin typeface="+mn-ea"/>
                <a:ea typeface="+mn-ea"/>
                <a:sym typeface="+mn-ea"/>
              </a:rPr>
              <a:t>万用表</a:t>
            </a:r>
            <a:r>
              <a:rPr lang="zh-CN" altLang="en-US">
                <a:sym typeface="+mn-ea"/>
              </a:rPr>
              <a:t>测三极管</a:t>
            </a:r>
            <a:r>
              <a:rPr lang="en-US" altLang="zh-CN"/>
              <a:t>c</a:t>
            </a:r>
            <a:r>
              <a:rPr lang="zh-CN" altLang="en-US"/>
              <a:t>极</a:t>
            </a:r>
            <a:r>
              <a:rPr lang="en-US" altLang="zh-CN"/>
              <a:t>e</a:t>
            </a:r>
            <a:r>
              <a:rPr lang="zh-CN" altLang="en-US"/>
              <a:t>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197610"/>
            <a:ext cx="8633460" cy="4928870"/>
          </a:xfrm>
        </p:spPr>
        <p:txBody>
          <a:bodyPr/>
          <a:p>
            <a:pPr marL="0" indent="0">
              <a:buNone/>
            </a:pPr>
            <a:r>
              <a:rPr lang="en-US" altLang="zh-CN" sz="2000" dirty="0" smtClean="0">
                <a:latin typeface="+mn-ea"/>
                <a:ea typeface="+mn-ea"/>
                <a:sym typeface="+mn-ea"/>
              </a:rPr>
              <a:t>1.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万用表功能量程置于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位置。</a:t>
            </a:r>
            <a:endParaRPr lang="zh-CN" altLang="en-US" sz="2000" dirty="0" smtClean="0">
              <a:solidFill>
                <a:srgbClr val="FF0000"/>
              </a:solidFill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r>
              <a:rPr lang="en-US" altLang="zh-CN" sz="2000"/>
              <a:t>2.</a:t>
            </a:r>
            <a:r>
              <a:rPr lang="zh-CN" altLang="en-US" sz="2000"/>
              <a:t>根据</a:t>
            </a:r>
            <a:r>
              <a:rPr lang="en-US" altLang="zh-CN" sz="2000"/>
              <a:t>PNP,NPN</a:t>
            </a:r>
            <a:r>
              <a:rPr lang="zh-CN" altLang="en-US" sz="2000"/>
              <a:t>两种类型，将基极准确插入</a:t>
            </a:r>
            <a:r>
              <a:rPr lang="en-US" altLang="zh-CN" sz="2000"/>
              <a:t>B,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集电极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c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和发射极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随便插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.</a:t>
            </a:r>
            <a:endParaRPr lang="en-US" altLang="zh-CN" sz="2000" dirty="0" smtClean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+mn-ea"/>
                <a:ea typeface="+mn-ea"/>
                <a:sym typeface="+mn-ea"/>
              </a:rPr>
              <a:t>3.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万用表显示屏上读取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值，若该值较大（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180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左右）三级管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极与插座上的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极对应。若该值较大（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20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左右）三极管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极插反</a:t>
            </a:r>
            <a:endParaRPr lang="en-US" altLang="zh-CN" sz="2000" dirty="0" smtClean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 descr="hFE1A_看图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2767330"/>
            <a:ext cx="3949065" cy="3890645"/>
          </a:xfrm>
          <a:prstGeom prst="rect">
            <a:avLst/>
          </a:prstGeom>
        </p:spPr>
      </p:pic>
      <p:pic>
        <p:nvPicPr>
          <p:cNvPr id="6" name="图片 5" descr="hFE2A_看图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2767330"/>
            <a:ext cx="4374515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13830"/>
            <a:ext cx="8229600" cy="564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高低电平产生通过开关</a:t>
            </a:r>
            <a:r>
              <a:rPr lang="en-US" altLang="zh-CN" sz="2400" dirty="0" smtClean="0">
                <a:latin typeface="+mn-ea"/>
              </a:rPr>
              <a:t>S1/S2/S3/S4/S5/S6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开关向上拨高电平</a:t>
            </a:r>
            <a:r>
              <a:rPr lang="en-US" altLang="zh-CN" sz="2400" dirty="0" smtClean="0">
                <a:latin typeface="+mn-ea"/>
                <a:ea typeface="+mn-ea"/>
              </a:rPr>
              <a:t>,</a:t>
            </a:r>
            <a:r>
              <a:rPr lang="zh-CN" altLang="en-US" sz="2400" dirty="0" smtClean="0">
                <a:latin typeface="+mn-ea"/>
                <a:ea typeface="+mn-ea"/>
              </a:rPr>
              <a:t>开关向下拨低</a:t>
            </a:r>
            <a:r>
              <a:rPr lang="zh-CN" altLang="en-US" sz="2400" dirty="0">
                <a:latin typeface="+mn-ea"/>
                <a:ea typeface="+mn-ea"/>
              </a:rPr>
              <a:t>电平。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高低电平通过</a:t>
            </a:r>
            <a:r>
              <a:rPr lang="en-US" altLang="zh-CN" sz="2400" dirty="0" smtClean="0">
                <a:latin typeface="+mn-ea"/>
                <a:ea typeface="+mn-ea"/>
              </a:rPr>
              <a:t>S</a:t>
            </a:r>
            <a:r>
              <a:rPr lang="en-US" altLang="zh-CN" sz="2400" dirty="0">
                <a:latin typeface="+mn-ea"/>
              </a:rPr>
              <a:t> S1/S2/S3/S4/S5/S6</a:t>
            </a:r>
            <a:r>
              <a:rPr lang="zh-CN" altLang="en-US" sz="2400" dirty="0">
                <a:latin typeface="+mn-ea"/>
                <a:ea typeface="+mn-ea"/>
              </a:rPr>
              <a:t>插孔输出。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S1~~S6</a:t>
            </a:r>
            <a:r>
              <a:rPr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开关图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6840760" cy="195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S14~~S17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开关内部接线图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642938" y="1196752"/>
            <a:ext cx="79295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/>
              <a:t>        </a:t>
            </a:r>
            <a:r>
              <a:rPr lang="zh-CN" altLang="en-US" sz="2400" b="1" dirty="0"/>
              <a:t>生产高低电平的</a:t>
            </a:r>
            <a:r>
              <a:rPr lang="zh-CN" altLang="en-US" sz="2400" b="1" dirty="0" smtClean="0"/>
              <a:t>电路图，实验板内部接好的，不需要自己接线，通过</a:t>
            </a:r>
            <a:r>
              <a:rPr lang="zh-CN" altLang="en-US" sz="2400" b="1" dirty="0"/>
              <a:t>拨位</a:t>
            </a:r>
            <a:r>
              <a:rPr lang="zh-CN" altLang="en-US" sz="2400" b="1" dirty="0" smtClean="0"/>
              <a:t>开关，插孔</a:t>
            </a:r>
            <a:r>
              <a:rPr lang="en-US" altLang="zh-CN" sz="2400" b="1" dirty="0" smtClean="0"/>
              <a:t>S1/S2---/S5/S6</a:t>
            </a:r>
            <a:r>
              <a:rPr lang="zh-CN" altLang="en-US" sz="2400" b="1" dirty="0" smtClean="0"/>
              <a:t>能</a:t>
            </a:r>
            <a:r>
              <a:rPr lang="zh-CN" altLang="en-US" sz="2400" b="1" dirty="0"/>
              <a:t>直接输出高电平和低</a:t>
            </a:r>
            <a:r>
              <a:rPr lang="zh-CN" altLang="en-US" sz="2400" b="1" dirty="0" smtClean="0"/>
              <a:t>电平。</a:t>
            </a:r>
            <a:endParaRPr lang="zh-CN" altLang="en-US" sz="24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49575"/>
            <a:ext cx="61341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元器件在实验</a:t>
            </a:r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板</a:t>
            </a: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  <a:endParaRPr lang="zh-CN" altLang="en-US" dirty="0"/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三极管</a:t>
            </a:r>
            <a:endParaRPr dirty="0"/>
          </a:p>
        </p:txBody>
      </p:sp>
      <p:pic>
        <p:nvPicPr>
          <p:cNvPr id="3072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51" y="1268760"/>
            <a:ext cx="482441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dyb\课程资料\备课笔记\数字电子技术基础\逻辑与计算机设计基础课件\实验课件\数字逻辑设计实验 - 课件\IMG_20161009_202403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4" r="13275"/>
          <a:stretch>
            <a:fillRect/>
          </a:stretch>
        </p:blipFill>
        <p:spPr bwMode="auto">
          <a:xfrm>
            <a:off x="2760784" y="1309826"/>
            <a:ext cx="2725615" cy="52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元器件在实验</a:t>
            </a:r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板</a:t>
            </a: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7283623" y="5373216"/>
            <a:ext cx="1368425" cy="936625"/>
          </a:xfrm>
          <a:prstGeom prst="wedgeEllipseCallout">
            <a:avLst>
              <a:gd name="adj1" fmla="val -197992"/>
              <a:gd name="adj2" fmla="val -124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三极管</a:t>
            </a:r>
            <a:endParaRPr lang="zh-CN" altLang="en-US" dirty="0"/>
          </a:p>
        </p:txBody>
      </p:sp>
      <p:sp>
        <p:nvSpPr>
          <p:cNvPr id="10" name="椭圆形标注 9"/>
          <p:cNvSpPr/>
          <p:nvPr/>
        </p:nvSpPr>
        <p:spPr>
          <a:xfrm>
            <a:off x="7144533" y="3789239"/>
            <a:ext cx="1368425" cy="936625"/>
          </a:xfrm>
          <a:prstGeom prst="wedgeEllipseCallout">
            <a:avLst>
              <a:gd name="adj1" fmla="val -190282"/>
              <a:gd name="adj2" fmla="val -125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/>
              <a:t>电阻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7281735" y="2276351"/>
            <a:ext cx="1368425" cy="936625"/>
          </a:xfrm>
          <a:prstGeom prst="wedgeEllipseCallout">
            <a:avLst>
              <a:gd name="adj1" fmla="val -200562"/>
              <a:gd name="adj2" fmla="val -41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/>
              <a:t>接地</a:t>
            </a:r>
            <a:endParaRPr lang="zh-CN" altLang="en-US" dirty="0"/>
          </a:p>
        </p:txBody>
      </p:sp>
      <p:sp>
        <p:nvSpPr>
          <p:cNvPr id="12" name="椭圆形标注 11"/>
          <p:cNvSpPr/>
          <p:nvPr/>
        </p:nvSpPr>
        <p:spPr>
          <a:xfrm>
            <a:off x="755699" y="1798389"/>
            <a:ext cx="1368425" cy="936625"/>
          </a:xfrm>
          <a:prstGeom prst="wedgeEllipseCallout">
            <a:avLst>
              <a:gd name="adj1" fmla="val 178521"/>
              <a:gd name="adj2" fmla="val -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/>
              <a:t>+5V</a:t>
            </a:r>
            <a:endParaRPr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755699" y="3320926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</a:t>
            </a:r>
            <a:endParaRPr lang="zh-CN" altLang="en-US" dirty="0"/>
          </a:p>
        </p:txBody>
      </p:sp>
      <p:sp>
        <p:nvSpPr>
          <p:cNvPr id="14" name="椭圆形标注 13"/>
          <p:cNvSpPr/>
          <p:nvPr/>
        </p:nvSpPr>
        <p:spPr>
          <a:xfrm>
            <a:off x="743341" y="4652959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/>
              <a:t>S1</a:t>
            </a:r>
            <a:r>
              <a:rPr lang="zh-CN" altLang="en-US" dirty="0" smtClean="0"/>
              <a:t>～</a:t>
            </a:r>
            <a:r>
              <a:rPr lang="en-US" altLang="zh-CN" dirty="0" smtClean="0"/>
              <a:t>S6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  <a:endParaRPr lang="zh-CN" altLang="en-US" sz="3100">
              <a:sym typeface="+mn-ea"/>
            </a:endParaRP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/>
            <a:r>
              <a:rPr lang="zh-CN" altLang="en-US" dirty="0"/>
              <a:t>数字示波器</a:t>
            </a:r>
            <a:r>
              <a:rPr lang="en-US" altLang="zh-CN" dirty="0" smtClean="0"/>
              <a:t>RIGOL-DS162</a:t>
            </a:r>
            <a:r>
              <a:rPr lang="en-US" altLang="zh-CN" dirty="0"/>
              <a:t>	</a:t>
            </a:r>
            <a:r>
              <a:rPr lang="en-US" altLang="zh-CN" dirty="0" smtClean="0"/>
              <a:t>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/>
            <a:r>
              <a:rPr lang="zh-CN" altLang="en-US" dirty="0"/>
              <a:t>函数发生器</a:t>
            </a:r>
            <a:r>
              <a:rPr lang="en-US" altLang="zh-CN" dirty="0"/>
              <a:t>YB1638		</a:t>
            </a:r>
            <a:r>
              <a:rPr lang="en-US" altLang="zh-CN" dirty="0" smtClean="0"/>
              <a:t>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/>
            <a:r>
              <a:rPr lang="zh-CN" altLang="en-US" dirty="0"/>
              <a:t>数字万用表			</a:t>
            </a:r>
            <a:r>
              <a:rPr lang="en-US" altLang="zh-CN" dirty="0" smtClean="0"/>
              <a:t>1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 smtClean="0"/>
              <a:t>电路</a:t>
            </a:r>
            <a:r>
              <a:rPr lang="zh-CN" altLang="en-US" dirty="0"/>
              <a:t>设计实验箱	</a:t>
            </a:r>
            <a:r>
              <a:rPr lang="en-US" altLang="zh-CN" dirty="0" smtClean="0"/>
              <a:t>	</a:t>
            </a:r>
            <a:r>
              <a:rPr lang="zh-CN" altLang="en-US" dirty="0"/>
              <a:t>	</a:t>
            </a:r>
            <a:r>
              <a:rPr lang="en-US" altLang="zh-CN" dirty="0"/>
              <a:t>1</a:t>
            </a:r>
            <a:r>
              <a:rPr lang="zh-CN" altLang="en-US" dirty="0"/>
              <a:t>台</a:t>
            </a:r>
            <a:endParaRPr lang="zh-CN" altLang="en-US" dirty="0"/>
          </a:p>
          <a:p>
            <a:r>
              <a:rPr lang="zh-CN" altLang="en-US" dirty="0"/>
              <a:t>实验材料</a:t>
            </a:r>
            <a:endParaRPr lang="zh-CN" altLang="en-US" dirty="0"/>
          </a:p>
          <a:p>
            <a:pPr lvl="1"/>
            <a:r>
              <a:rPr lang="zh-CN" altLang="en-US" dirty="0"/>
              <a:t>二极管</a:t>
            </a:r>
            <a:r>
              <a:rPr lang="en-US" altLang="zh-CN" dirty="0"/>
              <a:t>IN4001		3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/>
              <a:t>三极管</a:t>
            </a:r>
            <a:r>
              <a:rPr lang="en-US" altLang="zh-CN" dirty="0"/>
              <a:t>9013		1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/>
              <a:t>发光二极管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/>
              <a:t>电阻</a:t>
            </a:r>
            <a:endParaRPr lang="zh-CN" altLang="en-US" dirty="0"/>
          </a:p>
          <a:p>
            <a:pPr lvl="2"/>
            <a:r>
              <a:rPr lang="en-US" altLang="zh-CN" dirty="0"/>
              <a:t>10KΩ  		5</a:t>
            </a:r>
            <a:r>
              <a:rPr lang="zh-CN" altLang="en-US" dirty="0"/>
              <a:t>只</a:t>
            </a:r>
            <a:endParaRPr lang="zh-CN" altLang="en-US" dirty="0"/>
          </a:p>
          <a:p>
            <a:pPr lvl="2"/>
            <a:r>
              <a:rPr lang="en-US" altLang="zh-CN" dirty="0"/>
              <a:t>5.1KΩ 		3</a:t>
            </a:r>
            <a:r>
              <a:rPr lang="zh-CN" altLang="en-US" dirty="0"/>
              <a:t>只</a:t>
            </a:r>
            <a:endParaRPr lang="zh-CN" altLang="en-US" dirty="0"/>
          </a:p>
          <a:p>
            <a:pPr lvl="2"/>
            <a:r>
              <a:rPr lang="en-US" altLang="zh-CN" dirty="0"/>
              <a:t>1KΩ			5</a:t>
            </a:r>
            <a:r>
              <a:rPr lang="zh-CN" altLang="en-US" dirty="0"/>
              <a:t>只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实验室规章制度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</a:t>
            </a:r>
            <a:r>
              <a:rPr lang="zh-CN" altLang="en-US">
                <a:sym typeface="+mn-ea"/>
              </a:rPr>
              <a:t>关闭各种仪器的电源。导线放实验箱内。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实验结束后请整理好</a:t>
            </a:r>
            <a:r>
              <a:rPr lang="zh-CN" altLang="en-US" sz="4000">
                <a:solidFill>
                  <a:srgbClr val="FF0000"/>
                </a:solidFill>
                <a:sym typeface="+mn-ea"/>
              </a:rPr>
              <a:t>椅子</a:t>
            </a:r>
            <a:r>
              <a:rPr lang="zh-CN" altLang="en-US">
                <a:sym typeface="+mn-ea"/>
              </a:rPr>
              <a:t>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4627880"/>
            <a:ext cx="2421890" cy="217805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635"/>
            <a:ext cx="2440940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455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实验室规章制度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548765"/>
          <a:ext cx="4103370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810240" imgH="7562850" progId="Paint.Picture">
                  <p:embed/>
                </p:oleObj>
              </mc:Choice>
              <mc:Fallback>
                <p:oleObj name="" r:id="rId1" imgW="10810240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548765"/>
                        <a:ext cx="4103370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424045" y="1438275"/>
          <a:ext cx="4563110" cy="481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0106025" imgH="11372215" progId="Paint.Picture">
                  <p:embed/>
                </p:oleObj>
              </mc:Choice>
              <mc:Fallback>
                <p:oleObj name="" r:id="rId3" imgW="10106025" imgH="113722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045" y="1438275"/>
                        <a:ext cx="4563110" cy="481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与门</a:t>
            </a:r>
            <a:r>
              <a:rPr lang="zh-CN" altLang="en-US" dirty="0"/>
              <a:t>，并测量输入输出电压参数，分析其逻辑功能</a:t>
            </a:r>
            <a:endParaRPr lang="zh-CN" altLang="en-US" dirty="0"/>
          </a:p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或门</a:t>
            </a:r>
            <a:r>
              <a:rPr lang="zh-CN" altLang="en-US" dirty="0"/>
              <a:t>，并测量输入输出电压参数，分析其逻辑功能</a:t>
            </a:r>
            <a:endParaRPr lang="zh-CN" altLang="en-US" dirty="0"/>
          </a:p>
          <a:p>
            <a:r>
              <a:rPr lang="zh-CN" altLang="en-US" dirty="0"/>
              <a:t>用三极管反向特性实现正逻辑</a:t>
            </a:r>
            <a:r>
              <a:rPr lang="zh-CN" altLang="en-US" dirty="0">
                <a:solidFill>
                  <a:srgbClr val="FF0000"/>
                </a:solidFill>
              </a:rPr>
              <a:t>非门</a:t>
            </a:r>
            <a:r>
              <a:rPr lang="zh-CN" altLang="en-US" dirty="0"/>
              <a:t>，测量输入输出电压参数，分析其逻辑功能</a:t>
            </a:r>
            <a:endParaRPr lang="zh-CN" altLang="en-US" dirty="0"/>
          </a:p>
          <a:p>
            <a:r>
              <a:rPr lang="zh-CN" altLang="en-US" dirty="0"/>
              <a:t>采用前面的与门和非门实现</a:t>
            </a:r>
            <a:r>
              <a:rPr lang="zh-CN" altLang="en-US" dirty="0">
                <a:solidFill>
                  <a:srgbClr val="FF0000"/>
                </a:solidFill>
              </a:rPr>
              <a:t>与非门</a:t>
            </a:r>
            <a:r>
              <a:rPr lang="zh-CN" altLang="en-US" dirty="0"/>
              <a:t>，测量输入输出电压参数，分析其逻辑功能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873" y="1196752"/>
            <a:ext cx="8229600" cy="4597971"/>
          </a:xfrm>
        </p:spPr>
        <p:txBody>
          <a:bodyPr/>
          <a:lstStyle/>
          <a:p>
            <a:r>
              <a:rPr lang="zh-CN" altLang="en-US" dirty="0"/>
              <a:t>常用逻辑电平标准</a:t>
            </a:r>
            <a:endParaRPr lang="zh-CN" altLang="en-US" dirty="0"/>
          </a:p>
        </p:txBody>
      </p:sp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611560" y="1772816"/>
          <a:ext cx="8215313" cy="392906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85873"/>
                <a:gridCol w="1204086"/>
                <a:gridCol w="1153352"/>
                <a:gridCol w="1030669"/>
                <a:gridCol w="1183894"/>
                <a:gridCol w="1143000"/>
                <a:gridCol w="1214439"/>
              </a:tblGrid>
              <a:tr h="492815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逻辑电平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CC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OH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OL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IH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IL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说明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输入脚悬空时默认为高电平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/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anchor="ctr"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4.45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输入阻抗非常之大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2.0V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anchor="ctr"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anchor="ctr"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RS232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±12~15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负逻辑</a:t>
                      </a:r>
                      <a:endParaRPr lang="zh-CN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5798633"/>
            <a:ext cx="845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TTL</a:t>
            </a:r>
            <a:r>
              <a:rPr lang="zh-CN" altLang="en-US" sz="1600" dirty="0"/>
              <a:t>：</a:t>
            </a:r>
            <a:r>
              <a:rPr lang="en-US" altLang="zh-CN" sz="1600" dirty="0"/>
              <a:t>Transistor-Transistor </a:t>
            </a:r>
            <a:r>
              <a:rPr lang="en-US" altLang="zh-CN" sz="1600" dirty="0" smtClean="0"/>
              <a:t>Logic</a:t>
            </a:r>
            <a:r>
              <a:rPr lang="zh-CN" altLang="en-US" sz="1600" dirty="0"/>
              <a:t>晶体管</a:t>
            </a:r>
            <a:r>
              <a:rPr lang="en-US" altLang="zh-CN" sz="1600" dirty="0"/>
              <a:t>-</a:t>
            </a:r>
            <a:r>
              <a:rPr lang="zh-CN" altLang="en-US" sz="1600" dirty="0"/>
              <a:t>晶体管逻辑（电路）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LVTTL:Low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voltage transistor </a:t>
            </a:r>
            <a:r>
              <a:rPr lang="en-US" altLang="zh-CN" sz="1600" dirty="0" err="1"/>
              <a:t>transistor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logic</a:t>
            </a:r>
            <a:r>
              <a:rPr lang="zh-CN" altLang="en-US" sz="1600" dirty="0"/>
              <a:t>低电压晶体管晶体管</a:t>
            </a:r>
            <a:r>
              <a:rPr lang="zh-CN" altLang="en-US" sz="1600" dirty="0" smtClean="0"/>
              <a:t>逻辑</a:t>
            </a:r>
            <a:r>
              <a:rPr lang="en-US" altLang="zh-CN" sz="1600" dirty="0" smtClean="0"/>
              <a:t>.</a:t>
            </a:r>
            <a:r>
              <a:rPr lang="en-US" altLang="zh-CN" sz="1600" b="1" dirty="0"/>
              <a:t> Complementary Metal Oxide Semiconductor </a:t>
            </a:r>
            <a:r>
              <a:rPr lang="zh-CN" altLang="en-US" sz="1600" b="1" dirty="0"/>
              <a:t>互补金属</a:t>
            </a:r>
            <a:r>
              <a:rPr lang="zh-CN" altLang="en-US" sz="1600" b="1" dirty="0" smtClean="0"/>
              <a:t>氧化物半导体</a:t>
            </a:r>
            <a:r>
              <a:rPr lang="en-US" altLang="zh-CN" sz="1600" b="1" dirty="0" smtClean="0"/>
              <a:t>.RS232:</a:t>
            </a:r>
            <a:r>
              <a:rPr lang="zh-CN" altLang="en-US" sz="1600" dirty="0" smtClean="0">
                <a:hlinkClick r:id="rId1" action="ppaction://hlinkfile"/>
              </a:rPr>
              <a:t>异步传输</a:t>
            </a:r>
            <a:r>
              <a:rPr lang="zh-CN" altLang="en-US" sz="1600" dirty="0"/>
              <a:t>标准</a:t>
            </a:r>
            <a:r>
              <a:rPr lang="zh-CN" altLang="en-US" sz="1600" dirty="0" smtClean="0"/>
              <a:t>接口</a:t>
            </a:r>
            <a:r>
              <a:rPr lang="en-US" altLang="zh-CN" sz="1600" dirty="0" smtClean="0"/>
              <a:t>,</a:t>
            </a:r>
            <a:r>
              <a:rPr lang="zh-CN" altLang="en-US" sz="1600" dirty="0"/>
              <a:t>个人</a:t>
            </a:r>
            <a:r>
              <a:rPr lang="zh-CN" altLang="en-US" sz="1600" dirty="0">
                <a:hlinkClick r:id="rId2" action="ppaction://hlinkfile"/>
              </a:rPr>
              <a:t>计算机</a:t>
            </a:r>
            <a:r>
              <a:rPr lang="zh-CN" altLang="en-US" sz="1600" dirty="0"/>
              <a:t>上会有两组 </a:t>
            </a:r>
            <a:r>
              <a:rPr lang="en-US" altLang="zh-CN" sz="1600" dirty="0"/>
              <a:t>RS-232 </a:t>
            </a:r>
            <a:r>
              <a:rPr lang="zh-CN" altLang="en-US" sz="1600" dirty="0"/>
              <a:t>接口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COM1 </a:t>
            </a:r>
            <a:r>
              <a:rPr lang="zh-CN" altLang="en-US" sz="1600" dirty="0"/>
              <a:t>和 </a:t>
            </a:r>
            <a:r>
              <a:rPr lang="en-US" altLang="zh-CN" sz="1600" dirty="0"/>
              <a:t>COM2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6A6AB-EF69-4210-AB68-C792C3FB11D5}" type="slidenum">
              <a:rPr lang="zh-CN" altLang="en-US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二极管构成“与”门电路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内容占位符 3"/>
          <p:cNvSpPr txBox="1"/>
          <p:nvPr/>
        </p:nvSpPr>
        <p:spPr>
          <a:xfrm>
            <a:off x="457200" y="1196752"/>
            <a:ext cx="8229600" cy="15716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按正逻辑将表中电平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L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分别替换成逻辑值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，得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的关系为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=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800" b="1" i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457200" y="1196752"/>
            <a:ext cx="8229600" cy="13573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输入均为高电平时，二极管均截止，输出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为高电平，逻辑关系如下表</a:t>
            </a:r>
            <a:endParaRPr lang="zh-CN" altLang="en-US" sz="2800" b="1" i="1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内容占位符 1"/>
          <p:cNvSpPr txBox="1"/>
          <p:nvPr/>
        </p:nvSpPr>
        <p:spPr>
          <a:xfrm>
            <a:off x="457200" y="1196752"/>
            <a:ext cx="8229600" cy="13573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 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3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个二极管正向导通，输出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中存在接地，输出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endParaRPr lang="zh-CN" altLang="en-US" sz="28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10" name="表格"/>
          <p:cNvGraphicFramePr>
            <a:graphicFrameLocks noGrp="1"/>
          </p:cNvGraphicFramePr>
          <p:nvPr/>
        </p:nvGraphicFramePr>
        <p:xfrm>
          <a:off x="4959423" y="2796430"/>
          <a:ext cx="3429001" cy="35656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57250"/>
                <a:gridCol w="857250"/>
                <a:gridCol w="785813"/>
                <a:gridCol w="928688"/>
              </a:tblGrid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397" name="Object 5"/>
          <p:cNvGraphicFramePr>
            <a:graphicFrameLocks noChangeAspect="1"/>
          </p:cNvGraphicFramePr>
          <p:nvPr/>
        </p:nvGraphicFramePr>
        <p:xfrm>
          <a:off x="410592" y="2652414"/>
          <a:ext cx="4089400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1" imgW="1245870" imgH="1201420" progId="">
                  <p:embed/>
                </p:oleObj>
              </mc:Choice>
              <mc:Fallback>
                <p:oleObj name="Visio" r:id="rId1" imgW="1245870" imgH="1201420" progId="">
                  <p:embed/>
                  <p:pic>
                    <p:nvPicPr>
                      <p:cNvPr id="0" name="图片 2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92" y="2652414"/>
                        <a:ext cx="4089400" cy="394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二极管构成“或”门电路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0" y="2814463"/>
          <a:ext cx="3286124" cy="36274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1531"/>
                <a:gridCol w="821531"/>
                <a:gridCol w="821531"/>
                <a:gridCol w="821531"/>
              </a:tblGrid>
              <a:tr h="457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4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内容占位符 2"/>
          <p:cNvSpPr txBox="1"/>
          <p:nvPr/>
        </p:nvSpPr>
        <p:spPr>
          <a:xfrm>
            <a:off x="457200" y="1279600"/>
            <a:ext cx="8229600" cy="13573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输入输出逻辑关系如下表，按正逻辑原则，可得输出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B,C 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的逻辑关系为 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endParaRPr lang="zh-CN" alt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内容占位符 1"/>
          <p:cNvSpPr txBox="1"/>
          <p:nvPr/>
        </p:nvSpPr>
        <p:spPr>
          <a:xfrm>
            <a:off x="457200" y="1279600"/>
            <a:ext cx="8258175" cy="1357312"/>
          </a:xfrm>
          <a:prstGeom prst="rect">
            <a:avLst/>
          </a:prstGeom>
        </p:spPr>
        <p:txBody>
          <a:bodyPr/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中有接高电平，输出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</a:t>
            </a:r>
            <a:endParaRPr lang="zh-CN" altLang="en-US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15420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98728"/>
            <a:ext cx="45148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383280" y="3629025"/>
              <a:ext cx="474345" cy="4000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383280" y="3629025"/>
                <a:ext cx="474345" cy="4000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三极管组成“非”门电路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1547664" y="4311427"/>
          <a:ext cx="2800350" cy="14938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00175"/>
                <a:gridCol w="1400175"/>
              </a:tblGrid>
              <a:tr h="520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内容占位符 1"/>
          <p:cNvSpPr txBox="1"/>
          <p:nvPr/>
        </p:nvSpPr>
        <p:spPr>
          <a:xfrm>
            <a:off x="457200" y="1268760"/>
            <a:ext cx="8229600" cy="25003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点接高电平时，三极管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状态，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CE 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新宋体" panose="02010609030101010101" charset="-122"/>
                <a:cs typeface="Times New Roman" panose="02020603050405020304"/>
              </a:rPr>
              <a:t>≈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0.3V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 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点接低电平时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I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R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上几乎没有电压降，三极管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处于截止状态，输出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电压接近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为高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电平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16405" name="Picture 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97" y="3546301"/>
            <a:ext cx="39528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145.1196850393699,&quot;width&quot;:6377.1086614173228}"/>
</p:tagLst>
</file>

<file path=ppt/tags/tag2.xml><?xml version="1.0" encoding="utf-8"?>
<p:tagLst xmlns:p="http://schemas.openxmlformats.org/presentationml/2006/main">
  <p:tag name="KSO_WM_UNIT_PLACING_PICTURE_USER_VIEWPORT" val="{&quot;height&quot;:5314,&quot;width&quot;:6920}"/>
</p:tagLst>
</file>

<file path=ppt/tags/tag3.xml><?xml version="1.0" encoding="utf-8"?>
<p:tagLst xmlns:p="http://schemas.openxmlformats.org/presentationml/2006/main">
  <p:tag name="KSO_WM_UNIT_PLACING_PICTURE_USER_VIEWPORT" val="{&quot;height&quot;:5434,&quot;width&quot;:6080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4738</Words>
  <Application>WPS 演示</Application>
  <PresentationFormat>全屏显示(4:3)</PresentationFormat>
  <Paragraphs>650</Paragraphs>
  <Slides>42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42</vt:i4>
      </vt:variant>
    </vt:vector>
  </HeadingPairs>
  <TitlesOfParts>
    <vt:vector size="82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新宋体</vt:lpstr>
      <vt:lpstr>Helvetica</vt:lpstr>
      <vt:lpstr>Times New Roman</vt:lpstr>
      <vt:lpstr>Times New Roman</vt:lpstr>
      <vt:lpstr>Wingdings 2</vt:lpstr>
      <vt:lpstr>Calibri</vt:lpstr>
      <vt:lpstr>Arial Unicode MS</vt:lpstr>
      <vt:lpstr>Verdana</vt:lpstr>
      <vt:lpstr>自定义设计方案</vt:lpstr>
      <vt:lpstr>实验室PPT模版2013 beta1</vt:lpstr>
      <vt:lpstr>1_自定义设计方案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二极管构成“与”门电路</vt:lpstr>
      <vt:lpstr>二极管构成“或”门电路</vt:lpstr>
      <vt:lpstr>三极管组成“非”门电路</vt:lpstr>
      <vt:lpstr>二极管和三极管组成“与非”门电路</vt:lpstr>
      <vt:lpstr>实验内容与测试步骤</vt:lpstr>
      <vt:lpstr>用二极管实现正逻辑“与门”</vt:lpstr>
      <vt:lpstr>正逻辑“与门”接线图 </vt:lpstr>
      <vt:lpstr>电路设计实验箱说明</vt:lpstr>
      <vt:lpstr>产生高低电平</vt:lpstr>
      <vt:lpstr>用二极管实现正逻辑“或门”</vt:lpstr>
      <vt:lpstr>用二极管实现正逻辑“或门”</vt:lpstr>
      <vt:lpstr>或门测试三组数据</vt:lpstr>
      <vt:lpstr>正逻辑“或门接线图</vt:lpstr>
      <vt:lpstr>用二极管实现正逻辑“非门”</vt:lpstr>
      <vt:lpstr>正逻辑“非门”接线图</vt:lpstr>
      <vt:lpstr>非门测试三组数据（报告中分析）</vt:lpstr>
      <vt:lpstr>三极管极性测量</vt:lpstr>
      <vt:lpstr>元器件在实验板上有标记</vt:lpstr>
      <vt:lpstr>万用表测三极管基极b</vt:lpstr>
      <vt:lpstr>万用表测三极管c极e极</vt:lpstr>
      <vt:lpstr>用晶体管实现正逻辑“与非门”</vt:lpstr>
      <vt:lpstr>正逻辑“与非门”接线图</vt:lpstr>
      <vt:lpstr>与非门三组测试数据（报告中分析）</vt:lpstr>
      <vt:lpstr>三极管极性测量</vt:lpstr>
      <vt:lpstr>元器件在实验板上有标记</vt:lpstr>
      <vt:lpstr>万用表测三极管基极b</vt:lpstr>
      <vt:lpstr>万用表测三极管c极e极</vt:lpstr>
      <vt:lpstr>S1~~S6开关图</vt:lpstr>
      <vt:lpstr>S14~~S17开关内部接线图</vt:lpstr>
      <vt:lpstr>元器件在实验板上有标记</vt:lpstr>
      <vt:lpstr>三极管</vt:lpstr>
      <vt:lpstr>元器件在实验板上有标记</vt:lpstr>
      <vt:lpstr>计算机逻辑设计实验要求</vt:lpstr>
      <vt:lpstr>实验室规章制度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CSTZJU</cp:lastModifiedBy>
  <cp:revision>315</cp:revision>
  <dcterms:created xsi:type="dcterms:W3CDTF">2011-08-03T07:44:00Z</dcterms:created>
  <dcterms:modified xsi:type="dcterms:W3CDTF">2021-09-15T13:14:59Z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